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797675" cy="9928225"/>
  <p:embeddedFontLst>
    <p:embeddedFont>
      <p:font typeface="Ultra"/>
      <p:regular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8" roundtripDataSignature="AMtx7mjUXdo1nLW0kvE8D1E51GPYui1z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093BBE8-1242-4B1B-8F3E-298BA91DCBEF}">
  <a:tblStyle styleId="{4093BBE8-1242-4B1B-8F3E-298BA91DCB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Ultra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OpenSans-bold.fntdata"/><Relationship Id="rId12" Type="http://schemas.openxmlformats.org/officeDocument/2006/relationships/slide" Target="slides/slide6.xml"/><Relationship Id="rId34" Type="http://schemas.openxmlformats.org/officeDocument/2006/relationships/font" Target="fonts/OpenSans-regular.fntdata"/><Relationship Id="rId15" Type="http://schemas.openxmlformats.org/officeDocument/2006/relationships/slide" Target="slides/slide9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8.xml"/><Relationship Id="rId36" Type="http://schemas.openxmlformats.org/officeDocument/2006/relationships/font" Target="fonts/OpenSans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0488" y="744538"/>
            <a:ext cx="6616700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90488" y="744538"/>
            <a:ext cx="6616700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6945c7c1d_2_18:notes"/>
          <p:cNvSpPr/>
          <p:nvPr>
            <p:ph idx="2" type="sldImg"/>
          </p:nvPr>
        </p:nvSpPr>
        <p:spPr>
          <a:xfrm>
            <a:off x="377946" y="744617"/>
            <a:ext cx="60423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d6945c7c1d_2_18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Aussage zu Balancierung des Data Sets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ohne threshold *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a291dbf8c_2_10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ca291dbf8c_2_10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https://www.researchgate.net/figure/Schematic-diagram-of-a-basic-convolutional-neural-network-CNN-architecture-26_fig1_336805909</a:t>
            </a:r>
            <a:endParaRPr/>
          </a:p>
        </p:txBody>
      </p:sp>
      <p:sp>
        <p:nvSpPr>
          <p:cNvPr id="162" name="Google Shape;162;gca291dbf8c_2_10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a291dbf8c_2_100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ca291dbf8c_2_100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ca291dbf8c_2_100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a291dbf8c_0_52:notes"/>
          <p:cNvSpPr/>
          <p:nvPr>
            <p:ph idx="2" type="sldImg"/>
          </p:nvPr>
        </p:nvSpPr>
        <p:spPr>
          <a:xfrm>
            <a:off x="377946" y="744617"/>
            <a:ext cx="60423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ca291dbf8c_0_52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6945c7c1d_2_8:notes"/>
          <p:cNvSpPr/>
          <p:nvPr>
            <p:ph idx="2" type="sldImg"/>
          </p:nvPr>
        </p:nvSpPr>
        <p:spPr>
          <a:xfrm>
            <a:off x="377946" y="744617"/>
            <a:ext cx="60423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d6945c7c1d_2_8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6945c7c1d_1_54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d6945c7c1d_1_54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8" name="Google Shape;198;gd6945c7c1d_1_54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6945c7c1d_1_84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d6945c7c1d_1_84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6" name="Google Shape;216;gd6945c7c1d_1_84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6945c7c1d_4_14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d6945c7c1d_4_14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1" name="Google Shape;231;gd6945c7c1d_4_14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6945c7c1d_0_65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d6945c7c1d_0_65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0" name="Google Shape;240;gd6945c7c1d_0_65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6945c7c1d_4_7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d6945c7c1d_4_7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0" name="Google Shape;250;gd6945c7c1d_4_7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a291dbf8c_0_4:notes"/>
          <p:cNvSpPr/>
          <p:nvPr>
            <p:ph idx="2" type="sldImg"/>
          </p:nvPr>
        </p:nvSpPr>
        <p:spPr>
          <a:xfrm>
            <a:off x="377946" y="744617"/>
            <a:ext cx="60423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ca291dbf8c_0_4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6945c7c1d_0_124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d6945c7c1d_0_124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9" name="Google Shape;259;gd6945c7c1d_0_124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5:notes"/>
          <p:cNvSpPr/>
          <p:nvPr>
            <p:ph idx="2" type="sldImg"/>
          </p:nvPr>
        </p:nvSpPr>
        <p:spPr>
          <a:xfrm>
            <a:off x="90488" y="744538"/>
            <a:ext cx="6616700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a291dbf8c_0_67:notes"/>
          <p:cNvSpPr/>
          <p:nvPr>
            <p:ph idx="2" type="sldImg"/>
          </p:nvPr>
        </p:nvSpPr>
        <p:spPr>
          <a:xfrm>
            <a:off x="377946" y="744617"/>
            <a:ext cx="60423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ca291dbf8c_0_67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a291dbf8c_2_33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ca291dbf8c_2_33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ca291dbf8c_2_33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a291dbf8c_1_24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ca291dbf8c_1_24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ca291dbf8c_1_24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a291dbf8c_2_17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ca291dbf8c_2_17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ca291dbf8c_2_17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a291dbf8c_2_26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ca291dbf8c_2_26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ca291dbf8c_2_26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a291dbf8c_0_13:notes"/>
          <p:cNvSpPr/>
          <p:nvPr>
            <p:ph idx="2" type="sldImg"/>
          </p:nvPr>
        </p:nvSpPr>
        <p:spPr>
          <a:xfrm>
            <a:off x="377946" y="744617"/>
            <a:ext cx="60423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ca291dbf8c_0_13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91dbf8c_0_28:notes"/>
          <p:cNvSpPr/>
          <p:nvPr>
            <p:ph idx="2" type="sldImg"/>
          </p:nvPr>
        </p:nvSpPr>
        <p:spPr>
          <a:xfrm>
            <a:off x="377946" y="744617"/>
            <a:ext cx="60423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ca291dbf8c_0_28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Convolutional neural network which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6945c7c1d_0_7:notes"/>
          <p:cNvSpPr/>
          <p:nvPr>
            <p:ph idx="2" type="sldImg"/>
          </p:nvPr>
        </p:nvSpPr>
        <p:spPr>
          <a:xfrm>
            <a:off x="377946" y="744617"/>
            <a:ext cx="60423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d6945c7c1d_0_7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6945c7c1d_0_14:notes"/>
          <p:cNvSpPr/>
          <p:nvPr>
            <p:ph idx="2" type="sldImg"/>
          </p:nvPr>
        </p:nvSpPr>
        <p:spPr>
          <a:xfrm>
            <a:off x="377946" y="744617"/>
            <a:ext cx="60423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d6945c7c1d_0_14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6945c7c1d_0_22:notes"/>
          <p:cNvSpPr/>
          <p:nvPr>
            <p:ph idx="2" type="sldImg"/>
          </p:nvPr>
        </p:nvSpPr>
        <p:spPr>
          <a:xfrm>
            <a:off x="377946" y="744617"/>
            <a:ext cx="60423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d6945c7c1d_0_22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6945c7c1d_0_73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d6945c7c1d_0_73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6" name="Google Shape;136;gd6945c7c1d_0_73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6945c7c1d_0_0:notes"/>
          <p:cNvSpPr/>
          <p:nvPr>
            <p:ph idx="2" type="sldImg"/>
          </p:nvPr>
        </p:nvSpPr>
        <p:spPr>
          <a:xfrm>
            <a:off x="377946" y="744617"/>
            <a:ext cx="60423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d6945c7c1d_0_0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Convolutional neural network which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>
  <p:cSld name="Titelfoli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" name="Google Shape;15;p7"/>
          <p:cNvSpPr txBox="1"/>
          <p:nvPr>
            <p:ph type="title"/>
          </p:nvPr>
        </p:nvSpPr>
        <p:spPr>
          <a:xfrm>
            <a:off x="0" y="2190750"/>
            <a:ext cx="9144000" cy="40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" type="body"/>
          </p:nvPr>
        </p:nvSpPr>
        <p:spPr>
          <a:xfrm>
            <a:off x="0" y="260985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indent="-308610" lvl="2" marL="1371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indent="-308610" lvl="3" marL="182880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indent="-308610" lvl="4" marL="228600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K:\T-Systems\05_Präsentationen\2016\Security_Symposium2017\07_Scans\Hintergrund\Hintergrund_Powerpoint_SN_02_Zeichenfläche 2 Kopie 2.png" id="17" name="Google Shape;1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"/>
          <p:cNvSpPr txBox="1"/>
          <p:nvPr/>
        </p:nvSpPr>
        <p:spPr>
          <a:xfrm>
            <a:off x="3078163" y="1079445"/>
            <a:ext cx="6078476" cy="40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9" name="Google Shape;19;p7"/>
          <p:cNvSpPr txBox="1"/>
          <p:nvPr>
            <p:ph idx="2" type="body"/>
          </p:nvPr>
        </p:nvSpPr>
        <p:spPr>
          <a:xfrm>
            <a:off x="3079530" y="1887315"/>
            <a:ext cx="606446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indent="-308610" lvl="2" marL="1371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indent="-308610" lvl="3" marL="182880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indent="-308610" lvl="4" marL="228600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3" type="body"/>
          </p:nvPr>
        </p:nvSpPr>
        <p:spPr>
          <a:xfrm>
            <a:off x="3092169" y="1079446"/>
            <a:ext cx="6064469" cy="396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ltra"/>
              <a:buNone/>
              <a:defRPr b="0" i="0" sz="1800" u="none" cap="none" strike="noStrik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228600" lvl="1" marL="9144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indent="-308610" lvl="2" marL="1371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indent="-308610" lvl="3" marL="182880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indent="-308610" lvl="4" marL="228600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(1 column)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:\T-Systems\05_Präsentationen\2016\Security_Symposium2017\07_Scans\Hintergrund\Hintergrund_Powerpoint_SN_01.png" id="22" name="Google Shape;2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47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9"/>
          <p:cNvSpPr txBox="1"/>
          <p:nvPr>
            <p:ph type="title"/>
          </p:nvPr>
        </p:nvSpPr>
        <p:spPr>
          <a:xfrm>
            <a:off x="257127" y="200020"/>
            <a:ext cx="8628096" cy="400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" type="body"/>
          </p:nvPr>
        </p:nvSpPr>
        <p:spPr>
          <a:xfrm>
            <a:off x="257128" y="1171841"/>
            <a:ext cx="8628096" cy="3200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indent="-308610" lvl="2" marL="1371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60"/>
              <a:buChar char="◼"/>
              <a:defRPr/>
            </a:lvl3pPr>
            <a:lvl4pPr indent="-308610" lvl="3" marL="182880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Char char="◼"/>
              <a:defRPr/>
            </a:lvl4pPr>
            <a:lvl5pPr indent="-308610" lvl="4" marL="228600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Char char="◼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7" name="Google Shape;27;p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ca291dbf8c_0_1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gca291dbf8c_0_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lle Punkte">
  <p:cSld name="Helle Punkt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:\T-Systems\05_Präsentationen\2016\Security_Symposium2017\07_Scans\Hintergrund\Hintergrund_Powerpoint_SN_01.png" id="32" name="Google Shape;3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47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0"/>
          <p:cNvSpPr txBox="1"/>
          <p:nvPr>
            <p:ph type="title"/>
          </p:nvPr>
        </p:nvSpPr>
        <p:spPr>
          <a:xfrm>
            <a:off x="257129" y="200020"/>
            <a:ext cx="8628096" cy="40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2" type="sldNum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T_Logo_3c_Slogan_p_DE_1000%.emf" id="35" name="Google Shape;3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130" y="4691887"/>
            <a:ext cx="2155099" cy="285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nkle Punkte">
  <p:cSld name="Dunkle Punkt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:\T-Systems\05_Präsentationen\2016\Security_Symposium2017\07_Scans\Hintergrund\Hintergrund_Powerpoint_SN_02_Zeichenfläche 2 Kopie 2.png" id="37" name="Google Shape;3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type="title"/>
          </p:nvPr>
        </p:nvSpPr>
        <p:spPr>
          <a:xfrm>
            <a:off x="257129" y="200020"/>
            <a:ext cx="8628096" cy="40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T_Logo_3c_Slogan_p_DE_1000%.emf" id="40" name="Google Shape;4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130" y="4691887"/>
            <a:ext cx="2155099" cy="285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1" type="title">
  <p:cSld name="TITL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ca291dbf8c_0_1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" name="Google Shape;43;gca291dbf8c_0_1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" name="Google Shape;44;gca291dbf8c_0_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ca291dbf8c_0_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gca291dbf8c_0_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indent="-308610" lvl="2" marL="1371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indent="-308610" lvl="3" marL="182880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indent="-308610" lvl="4" marL="228600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48" name="Google Shape;48;gca291dbf8c_0_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52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257010" y="200020"/>
            <a:ext cx="8628096" cy="40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257129" y="1171544"/>
            <a:ext cx="8628096" cy="3228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8610" lvl="2" marL="1371600" marR="0" rtl="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◼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8610" lvl="3" marL="182880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◼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8610" lvl="4" marL="228600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◼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2" type="sldNum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041">
          <p15:clr>
            <a:srgbClr val="F26B43"/>
          </p15:clr>
        </p15:guide>
        <p15:guide id="2" pos="3629">
          <p15:clr>
            <a:srgbClr val="F26B43"/>
          </p15:clr>
        </p15:guide>
        <p15:guide id="3" orient="horz" pos="930">
          <p15:clr>
            <a:srgbClr val="F26B43"/>
          </p15:clr>
        </p15:guide>
        <p15:guide id="4" orient="horz" pos="3493">
          <p15:clr>
            <a:srgbClr val="F26B43"/>
          </p15:clr>
        </p15:guide>
        <p15:guide id="5" orient="horz" pos="3878">
          <p15:clr>
            <a:srgbClr val="F26B43"/>
          </p15:clr>
        </p15:guide>
        <p15:guide id="6" pos="158">
          <p15:clr>
            <a:srgbClr val="F26B43"/>
          </p15:clr>
        </p15:guide>
        <p15:guide id="7" pos="7054">
          <p15:clr>
            <a:srgbClr val="F26B43"/>
          </p15:clr>
        </p15:guide>
        <p15:guide id="8" orient="horz" pos="3719">
          <p15:clr>
            <a:srgbClr val="F26B43"/>
          </p15:clr>
        </p15:guide>
        <p15:guide id="9" orient="horz" pos="3266">
          <p15:clr>
            <a:srgbClr val="F26B43"/>
          </p15:clr>
        </p15:guide>
        <p15:guide id="10" orient="horz" pos="703">
          <p15:clr>
            <a:srgbClr val="F26B43"/>
          </p15:clr>
        </p15:guide>
        <p15:guide id="11" orient="horz" pos="204">
          <p15:clr>
            <a:srgbClr val="F26B43"/>
          </p15:clr>
        </p15:guide>
        <p15:guide id="12" pos="1848">
          <p15:clr>
            <a:srgbClr val="F26B43"/>
          </p15:clr>
        </p15:guide>
        <p15:guide id="13" pos="1939">
          <p15:clr>
            <a:srgbClr val="F26B43"/>
          </p15:clr>
        </p15:guide>
        <p15:guide id="14" pos="3674">
          <p15:clr>
            <a:srgbClr val="F26B43"/>
          </p15:clr>
        </p15:guide>
        <p15:guide id="15" pos="3584">
          <p15:clr>
            <a:srgbClr val="F26B43"/>
          </p15:clr>
        </p15:guide>
        <p15:guide id="16" pos="5410">
          <p15:clr>
            <a:srgbClr val="F26B43"/>
          </p15:clr>
        </p15:guide>
        <p15:guide id="17" pos="53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10" Type="http://schemas.openxmlformats.org/officeDocument/2006/relationships/image" Target="../media/image2.png"/><Relationship Id="rId9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/>
          <p:nvPr>
            <p:ph idx="12" type="sldNum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4" name="Google Shape;54;p1"/>
          <p:cNvSpPr/>
          <p:nvPr/>
        </p:nvSpPr>
        <p:spPr>
          <a:xfrm>
            <a:off x="-1778000" y="5156200"/>
            <a:ext cx="381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3175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Functional Colors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-1778000" y="5410200"/>
            <a:ext cx="381000" cy="228600"/>
          </a:xfrm>
          <a:prstGeom prst="rect">
            <a:avLst/>
          </a:prstGeom>
          <a:solidFill>
            <a:srgbClr val="D90000"/>
          </a:solidFill>
          <a:ln cap="flat" cmpd="sng" w="19050">
            <a:solidFill>
              <a:srgbClr val="D9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3175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 (Functional)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-1778000" y="5727700"/>
            <a:ext cx="381000" cy="228600"/>
          </a:xfrm>
          <a:prstGeom prst="rect">
            <a:avLst/>
          </a:prstGeom>
          <a:solidFill>
            <a:srgbClr val="FECB00"/>
          </a:solidFill>
          <a:ln cap="flat" cmpd="sng" w="19050">
            <a:solidFill>
              <a:srgbClr val="FECB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3175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Yellow (Functional)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-1778000" y="6045200"/>
            <a:ext cx="381000" cy="228600"/>
          </a:xfrm>
          <a:prstGeom prst="rect">
            <a:avLst/>
          </a:prstGeom>
          <a:solidFill>
            <a:srgbClr val="6BB324"/>
          </a:solidFill>
          <a:ln cap="flat" cmpd="sng" w="19050">
            <a:solidFill>
              <a:srgbClr val="6BB32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3175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Green (Functional)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72000" spcFirstLastPara="1" rIns="72000" wrap="square" tIns="0">
            <a:noAutofit/>
          </a:bodyPr>
          <a:lstStyle/>
          <a:p>
            <a:pPr indent="3175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b="0" i="0" lang="de-DE" sz="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371323864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72000" spcFirstLastPara="1" rIns="72000" wrap="square" tIns="0">
            <a:noAutofit/>
          </a:bodyPr>
          <a:lstStyle/>
          <a:p>
            <a:pPr indent="3175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b="0" i="0" lang="de-DE" sz="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372427616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72000" spcFirstLastPara="1" rIns="72000" wrap="square" tIns="0">
            <a:noAutofit/>
          </a:bodyPr>
          <a:lstStyle/>
          <a:p>
            <a:pPr indent="3175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b="0" i="0" lang="de-DE" sz="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377845128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4175889" y="1223116"/>
            <a:ext cx="4968000" cy="21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de-DE" sz="2800">
                <a:solidFill>
                  <a:schemeClr val="lt1"/>
                </a:solidFill>
              </a:rPr>
              <a:t>Final AIDA Project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de-DE" sz="2800">
                <a:solidFill>
                  <a:schemeClr val="lt1"/>
                </a:solidFill>
              </a:rPr>
              <a:t>Image Captioning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de-DE" sz="2300">
                <a:solidFill>
                  <a:schemeClr val="lt1"/>
                </a:solidFill>
              </a:rPr>
              <a:t>Dated April</a:t>
            </a:r>
            <a:r>
              <a:rPr b="1" i="0" lang="de-DE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26 to </a:t>
            </a:r>
            <a:r>
              <a:rPr b="1" lang="de-DE" sz="2300">
                <a:solidFill>
                  <a:schemeClr val="lt1"/>
                </a:solidFill>
              </a:rPr>
              <a:t>30,</a:t>
            </a:r>
            <a:r>
              <a:rPr b="1" i="0" lang="de-DE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2021</a:t>
            </a:r>
            <a:br>
              <a:rPr b="0" i="0" lang="de-DE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de-DE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Andras Baligacs,  Rainer-Anton Englisch, Thomas Schremser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625" y="1223125"/>
            <a:ext cx="3632100" cy="20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6945c7c1d_2_18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Results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7" name="Google Shape;157;gd6945c7c1d_2_18"/>
          <p:cNvGraphicFramePr/>
          <p:nvPr/>
        </p:nvGraphicFramePr>
        <p:xfrm>
          <a:off x="289525" y="7264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{4093BBE8-1242-4B1B-8F3E-298BA91DCBEF}</a:tableStyleId>
              </a:tblPr>
              <a:tblGrid>
                <a:gridCol w="3116675"/>
                <a:gridCol w="1396675"/>
                <a:gridCol w="1420300"/>
                <a:gridCol w="1399550"/>
                <a:gridCol w="1234775"/>
              </a:tblGrid>
              <a:tr h="3206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200"/>
                        <a:t>Model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200"/>
                        <a:t>Train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1200"/>
                        <a:t>Test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1632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de-DE" sz="1200" u="none" cap="none" strike="noStrike"/>
                        <a:t>   </a:t>
                      </a:r>
                      <a:r>
                        <a:rPr b="1" lang="de-DE" sz="1200"/>
                        <a:t>BLEU-1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de-DE" sz="1200" u="none" cap="none" strike="noStrike"/>
                        <a:t>     </a:t>
                      </a:r>
                      <a:r>
                        <a:rPr b="1" lang="de-DE" sz="1200"/>
                        <a:t>ROUGE-L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de-DE" sz="1200"/>
                        <a:t>BLEU-1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de-DE" sz="1200"/>
                        <a:t>ROUGE-L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/>
                        <a:t>Baseline</a:t>
                      </a:r>
                      <a:endParaRPr sz="1200" u="none" cap="none" strike="noStrike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u="none" cap="none" strike="noStrike">
                          <a:solidFill>
                            <a:schemeClr val="dk1"/>
                          </a:solidFill>
                        </a:rPr>
                        <a:t>0.5901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u="none" cap="none" strike="noStrike">
                          <a:solidFill>
                            <a:schemeClr val="dk1"/>
                          </a:solidFill>
                        </a:rPr>
                        <a:t>0.5</a:t>
                      </a: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149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0.4008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0.3579</a:t>
                      </a:r>
                      <a:endParaRPr sz="12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/>
                        <a:t>InceptV3 GRU NoAttention CustEmbedding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0.5794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0.5093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0.4036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0.3646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8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InceptV3 LSTM Attention CustEmbedding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0.4401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0.4520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0.4464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0.4537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573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InceptV3 GRU NoAttention CustEmbedding 768-units-all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0.6102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0.5415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0.4028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0.3639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3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Baseline Glove Word vectors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0.6715</a:t>
                      </a:r>
                      <a:r>
                        <a:rPr lang="de-DE" sz="1200" u="none" cap="none" strike="noStrike">
                          <a:solidFill>
                            <a:srgbClr val="434343"/>
                          </a:solidFill>
                        </a:rPr>
                        <a:t> </a:t>
                      </a:r>
                      <a:endParaRPr sz="12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0.5893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0.3968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0,3592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3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Baseline Glove Word vectors 2x LSTM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0.2631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0.4028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0.2503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0.3515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3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Inception-ResNet-V2 GRU NoAttention CustEmbedding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0.4934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0.4934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0.4401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0.3624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8" name="Google Shape;158;gd6945c7c1d_2_18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a291dbf8c_2_10"/>
          <p:cNvSpPr txBox="1"/>
          <p:nvPr>
            <p:ph type="title"/>
          </p:nvPr>
        </p:nvSpPr>
        <p:spPr>
          <a:xfrm>
            <a:off x="258002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Winner Model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ca291dbf8c_2_10"/>
          <p:cNvSpPr txBox="1"/>
          <p:nvPr>
            <p:ph idx="1" type="body"/>
          </p:nvPr>
        </p:nvSpPr>
        <p:spPr>
          <a:xfrm>
            <a:off x="611175" y="910925"/>
            <a:ext cx="8008500" cy="3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Model: 			             </a:t>
            </a:r>
            <a:r>
              <a:rPr lang="de-DE"/>
              <a:t>InceptV3 LSTM Attention CustEmbedding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/>
              <a:t>Encoder:                            I</a:t>
            </a:r>
            <a:r>
              <a:rPr lang="de-DE"/>
              <a:t>nceptionV3 (256 units)</a:t>
            </a:r>
            <a:br>
              <a:rPr lang="de-DE"/>
            </a:br>
            <a:r>
              <a:rPr lang="de-DE"/>
              <a:t>Decoder:                            LSTM (512 units, 256 embedding size)</a:t>
            </a:r>
            <a:br>
              <a:rPr lang="de-DE"/>
            </a:br>
            <a:br>
              <a:rPr lang="de-DE"/>
            </a:br>
            <a:r>
              <a:rPr lang="de-DE"/>
              <a:t>ROUGE-L Recall  (Test):   45.37 %</a:t>
            </a:r>
            <a:br>
              <a:rPr lang="de-DE"/>
            </a:br>
            <a:r>
              <a:rPr lang="de-DE"/>
              <a:t>BLEU-1 Precision (Test):   44.64 %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/>
              <a:t>Loss (Test):                        9.805</a:t>
            </a:r>
            <a:br>
              <a:rPr lang="de-DE"/>
            </a:br>
            <a:r>
              <a:rPr lang="de-DE"/>
              <a:t>Loss (Train):</a:t>
            </a:r>
            <a:r>
              <a:rPr lang="de-DE"/>
              <a:t> 				</a:t>
            </a:r>
            <a:r>
              <a:rPr lang="de-DE"/>
              <a:t>0.732 </a:t>
            </a:r>
            <a:r>
              <a:rPr lang="de-DE"/>
              <a:t>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/>
              <a:t>Training time:                      30 minutes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ca291dbf8c_2_10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a291dbf8c_2_100"/>
          <p:cNvSpPr txBox="1"/>
          <p:nvPr>
            <p:ph idx="1" type="body"/>
          </p:nvPr>
        </p:nvSpPr>
        <p:spPr>
          <a:xfrm>
            <a:off x="317775" y="1119250"/>
            <a:ext cx="8567100" cy="3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/>
              <a:t>                      </a:t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br>
              <a:rPr lang="de-DE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/>
              <a:t>Predicted </a:t>
            </a:r>
            <a:br>
              <a:rPr lang="de-DE"/>
            </a:br>
            <a:r>
              <a:rPr lang="de-DE"/>
              <a:t>Caption               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ca291dbf8c_2_100"/>
          <p:cNvSpPr txBox="1"/>
          <p:nvPr>
            <p:ph type="title"/>
          </p:nvPr>
        </p:nvSpPr>
        <p:spPr>
          <a:xfrm>
            <a:off x="258002" y="18117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Reality Check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ca291dbf8c_2_100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75" name="Google Shape;175;gca291dbf8c_2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351" y="1195600"/>
            <a:ext cx="2133050" cy="119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ca291dbf8c_2_100"/>
          <p:cNvSpPr txBox="1"/>
          <p:nvPr/>
        </p:nvSpPr>
        <p:spPr>
          <a:xfrm>
            <a:off x="7030550" y="3648800"/>
            <a:ext cx="1879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man in a black jacket and a woman in a red shirt is looking at a man in a red shirt</a:t>
            </a:r>
            <a:endParaRPr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gca291dbf8c_2_100"/>
          <p:cNvSpPr txBox="1"/>
          <p:nvPr/>
        </p:nvSpPr>
        <p:spPr>
          <a:xfrm>
            <a:off x="4465400" y="3634000"/>
            <a:ext cx="187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boy in a red shirt is playing with a red toy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8" name="Google Shape;178;gca291dbf8c_2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626" y="791350"/>
            <a:ext cx="1841200" cy="22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ca291dbf8c_2_100"/>
          <p:cNvSpPr txBox="1"/>
          <p:nvPr/>
        </p:nvSpPr>
        <p:spPr>
          <a:xfrm>
            <a:off x="1798400" y="3648800"/>
            <a:ext cx="1879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man in a blue shirt is riding a bike down a dirt road</a:t>
            </a:r>
            <a:br>
              <a:rPr lang="de-DE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0" name="Google Shape;180;gca291dbf8c_2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9122" y="798547"/>
            <a:ext cx="1796575" cy="22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a291dbf8c_0_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Technical Details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ca291dbf8c_0_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6945c7c1d_2_8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Encoder-Decoder Architecture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d6945c7c1d_2_8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93" name="Google Shape;193;gd6945c7c1d_2_8"/>
          <p:cNvSpPr txBox="1"/>
          <p:nvPr>
            <p:ph idx="1" type="body"/>
          </p:nvPr>
        </p:nvSpPr>
        <p:spPr>
          <a:xfrm>
            <a:off x="5297725" y="1176375"/>
            <a:ext cx="10695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>
                <a:solidFill>
                  <a:srgbClr val="000000"/>
                </a:solidFill>
              </a:rPr>
              <a:t>De</a:t>
            </a:r>
            <a:r>
              <a:rPr lang="de-DE">
                <a:solidFill>
                  <a:srgbClr val="000000"/>
                </a:solidFill>
              </a:rPr>
              <a:t>coder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4" name="Google Shape;194;gd6945c7c1d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99" y="759000"/>
            <a:ext cx="8657229" cy="3823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6945c7c1d_1_54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Preprocessing Pictures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d6945c7c1d_1_54"/>
          <p:cNvSpPr txBox="1"/>
          <p:nvPr>
            <p:ph idx="1" type="body"/>
          </p:nvPr>
        </p:nvSpPr>
        <p:spPr>
          <a:xfrm>
            <a:off x="257128" y="1171841"/>
            <a:ext cx="8628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d6945c7c1d_1_54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03" name="Google Shape;203;gd6945c7c1d_1_54"/>
          <p:cNvSpPr txBox="1"/>
          <p:nvPr>
            <p:ph idx="1" type="body"/>
          </p:nvPr>
        </p:nvSpPr>
        <p:spPr>
          <a:xfrm>
            <a:off x="311475" y="1051575"/>
            <a:ext cx="8628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4" name="Google Shape;204;gd6945c7c1d_1_54"/>
          <p:cNvPicPr preferRelativeResize="0"/>
          <p:nvPr/>
        </p:nvPicPr>
        <p:blipFill rotWithShape="1">
          <a:blip r:embed="rId3">
            <a:alphaModFix/>
          </a:blip>
          <a:srcRect b="0" l="9868" r="51170" t="0"/>
          <a:stretch/>
        </p:blipFill>
        <p:spPr>
          <a:xfrm>
            <a:off x="504874" y="816025"/>
            <a:ext cx="3343625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d6945c7c1d_1_54" title="sdfsdf"/>
          <p:cNvPicPr preferRelativeResize="0"/>
          <p:nvPr/>
        </p:nvPicPr>
        <p:blipFill rotWithShape="1">
          <a:blip r:embed="rId4">
            <a:alphaModFix/>
          </a:blip>
          <a:srcRect b="4825" l="6384" r="0" t="0"/>
          <a:stretch/>
        </p:blipFill>
        <p:spPr>
          <a:xfrm>
            <a:off x="1668175" y="4346759"/>
            <a:ext cx="1110553" cy="763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d6945c7c1d_1_54"/>
          <p:cNvPicPr preferRelativeResize="0"/>
          <p:nvPr/>
        </p:nvPicPr>
        <p:blipFill rotWithShape="1">
          <a:blip r:embed="rId5">
            <a:alphaModFix/>
          </a:blip>
          <a:srcRect b="5523" l="14442" r="0" t="4806"/>
          <a:stretch/>
        </p:blipFill>
        <p:spPr>
          <a:xfrm rot="-5400000">
            <a:off x="1930968" y="4087515"/>
            <a:ext cx="798628" cy="112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d6945c7c1d_1_54"/>
          <p:cNvPicPr preferRelativeResize="0"/>
          <p:nvPr/>
        </p:nvPicPr>
        <p:blipFill rotWithShape="1">
          <a:blip r:embed="rId6">
            <a:alphaModFix/>
          </a:blip>
          <a:srcRect b="8110" l="7348" r="3357" t="3830"/>
          <a:stretch/>
        </p:blipFill>
        <p:spPr>
          <a:xfrm>
            <a:off x="1956793" y="4178566"/>
            <a:ext cx="1064624" cy="763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d6945c7c1d_1_54"/>
          <p:cNvPicPr preferRelativeResize="0"/>
          <p:nvPr/>
        </p:nvPicPr>
        <p:blipFill rotWithShape="1">
          <a:blip r:embed="rId7">
            <a:alphaModFix/>
          </a:blip>
          <a:srcRect b="6976" l="6331" r="0" t="0"/>
          <a:stretch/>
        </p:blipFill>
        <p:spPr>
          <a:xfrm>
            <a:off x="2083845" y="3987500"/>
            <a:ext cx="1201255" cy="87237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d6945c7c1d_1_54"/>
          <p:cNvSpPr/>
          <p:nvPr/>
        </p:nvSpPr>
        <p:spPr>
          <a:xfrm>
            <a:off x="2202275" y="3482650"/>
            <a:ext cx="629100" cy="724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d6945c7c1d_1_54"/>
          <p:cNvSpPr/>
          <p:nvPr/>
        </p:nvSpPr>
        <p:spPr>
          <a:xfrm>
            <a:off x="3621675" y="1953500"/>
            <a:ext cx="885300" cy="39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d6945c7c1d_1_54"/>
          <p:cNvSpPr/>
          <p:nvPr/>
        </p:nvSpPr>
        <p:spPr>
          <a:xfrm>
            <a:off x="4733775" y="1499875"/>
            <a:ext cx="2216916" cy="174020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500">
                <a:solidFill>
                  <a:srgbClr val="202124"/>
                </a:solidFill>
                <a:highlight>
                  <a:srgbClr val="FFFFFF"/>
                </a:highlight>
              </a:rPr>
              <a:t>1007129816_e794419615.npy</a:t>
            </a:r>
            <a:endParaRPr/>
          </a:p>
        </p:txBody>
      </p:sp>
      <p:sp>
        <p:nvSpPr>
          <p:cNvPr id="212" name="Google Shape;212;gd6945c7c1d_1_54"/>
          <p:cNvSpPr txBox="1"/>
          <p:nvPr/>
        </p:nvSpPr>
        <p:spPr>
          <a:xfrm>
            <a:off x="4887425" y="1116025"/>
            <a:ext cx="19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1"/>
                </a:solidFill>
              </a:rPr>
              <a:t>Image Features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6945c7c1d_1_84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Preprocessing CNN features for RNN input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d6945c7c1d_1_84"/>
          <p:cNvSpPr txBox="1"/>
          <p:nvPr>
            <p:ph idx="1" type="body"/>
          </p:nvPr>
        </p:nvSpPr>
        <p:spPr>
          <a:xfrm>
            <a:off x="257128" y="1171841"/>
            <a:ext cx="8628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d6945c7c1d_1_84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21" name="Google Shape;221;gd6945c7c1d_1_84"/>
          <p:cNvSpPr/>
          <p:nvPr/>
        </p:nvSpPr>
        <p:spPr>
          <a:xfrm>
            <a:off x="41800" y="1476375"/>
            <a:ext cx="2216916" cy="174020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500">
                <a:solidFill>
                  <a:srgbClr val="202124"/>
                </a:solidFill>
                <a:highlight>
                  <a:srgbClr val="FFFFFF"/>
                </a:highlight>
              </a:rPr>
              <a:t>1007129816_e794419615.npy</a:t>
            </a:r>
            <a:endParaRPr/>
          </a:p>
        </p:txBody>
      </p:sp>
      <p:pic>
        <p:nvPicPr>
          <p:cNvPr id="222" name="Google Shape;222;gd6945c7c1d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747" y="1476375"/>
            <a:ext cx="5605026" cy="27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d6945c7c1d_1_84"/>
          <p:cNvSpPr/>
          <p:nvPr/>
        </p:nvSpPr>
        <p:spPr>
          <a:xfrm>
            <a:off x="2392500" y="1464625"/>
            <a:ext cx="1149600" cy="39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d6945c7c1d_1_84"/>
          <p:cNvSpPr/>
          <p:nvPr/>
        </p:nvSpPr>
        <p:spPr>
          <a:xfrm rot="5400000">
            <a:off x="4703450" y="1863988"/>
            <a:ext cx="342900" cy="19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d6945c7c1d_1_84"/>
          <p:cNvSpPr/>
          <p:nvPr/>
        </p:nvSpPr>
        <p:spPr>
          <a:xfrm rot="5400000">
            <a:off x="4703450" y="2464438"/>
            <a:ext cx="342900" cy="19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d6945c7c1d_1_84"/>
          <p:cNvSpPr/>
          <p:nvPr/>
        </p:nvSpPr>
        <p:spPr>
          <a:xfrm rot="1020409">
            <a:off x="5397912" y="2991316"/>
            <a:ext cx="342581" cy="1911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d6945c7c1d_1_84"/>
          <p:cNvSpPr txBox="1"/>
          <p:nvPr/>
        </p:nvSpPr>
        <p:spPr>
          <a:xfrm>
            <a:off x="311475" y="1116025"/>
            <a:ext cx="19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1"/>
                </a:solidFill>
              </a:rPr>
              <a:t>Image Features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d6945c7c1d_4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25" y="731475"/>
            <a:ext cx="8876026" cy="41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d6945c7c1d_4_14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Accuracy per Epoch</a:t>
            </a:r>
            <a:endParaRPr/>
          </a:p>
        </p:txBody>
      </p:sp>
      <p:sp>
        <p:nvSpPr>
          <p:cNvPr id="235" name="Google Shape;235;gd6945c7c1d_4_14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236" name="Google Shape;236;gd6945c7c1d_4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000" y="2450250"/>
            <a:ext cx="5604951" cy="17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6945c7c1d_0_65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Loss per Epoch</a:t>
            </a:r>
            <a:endParaRPr/>
          </a:p>
        </p:txBody>
      </p:sp>
      <p:sp>
        <p:nvSpPr>
          <p:cNvPr id="243" name="Google Shape;243;gd6945c7c1d_0_65"/>
          <p:cNvSpPr txBox="1"/>
          <p:nvPr>
            <p:ph idx="1" type="body"/>
          </p:nvPr>
        </p:nvSpPr>
        <p:spPr>
          <a:xfrm>
            <a:off x="257128" y="941841"/>
            <a:ext cx="8628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d6945c7c1d_0_65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245" name="Google Shape;245;gd6945c7c1d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25" y="1476375"/>
            <a:ext cx="8554152" cy="34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d6945c7c1d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725" y="37499"/>
            <a:ext cx="5518999" cy="17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6945c7c1d_4_7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ROUGE-L  Recall</a:t>
            </a:r>
            <a:endParaRPr/>
          </a:p>
        </p:txBody>
      </p:sp>
      <p:sp>
        <p:nvSpPr>
          <p:cNvPr id="253" name="Google Shape;253;gd6945c7c1d_4_7"/>
          <p:cNvSpPr txBox="1"/>
          <p:nvPr>
            <p:ph idx="1" type="body"/>
          </p:nvPr>
        </p:nvSpPr>
        <p:spPr>
          <a:xfrm>
            <a:off x="258000" y="1155475"/>
            <a:ext cx="8264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Measures the longest matching sequence of words between</a:t>
            </a:r>
            <a:br>
              <a:rPr lang="de-DE"/>
            </a:br>
            <a:r>
              <a:rPr lang="de-DE"/>
              <a:t>reference and candidate sentence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/>
            </a:br>
            <a:r>
              <a:rPr lang="de-DE" sz="1400"/>
              <a:t>perfect match = 1, no match = 0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/>
            </a:br>
            <a:r>
              <a:rPr lang="de-DE" sz="1400"/>
              <a:t>Example:</a:t>
            </a:r>
            <a:br>
              <a:rPr lang="de-DE" sz="1400"/>
            </a:b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Reference sentence: </a:t>
            </a:r>
            <a:r>
              <a:rPr lang="de-DE" sz="1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 killed the gunman yesterday</a:t>
            </a:r>
            <a:br>
              <a:rPr lang="de-DE" sz="1500">
                <a:latin typeface="Calibri"/>
                <a:ea typeface="Calibri"/>
                <a:cs typeface="Calibri"/>
                <a:sym typeface="Calibri"/>
              </a:rPr>
            </a:b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Candidate sentences: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 kill the gunman</a:t>
            </a: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    	-&gt; ROUGE-L Recall  = 3/5 = </a:t>
            </a:r>
            <a:r>
              <a:rPr lang="de-DE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   -&gt; longest sequence: </a:t>
            </a:r>
            <a:r>
              <a:rPr lang="de-DE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police the gunman</a:t>
            </a:r>
            <a:endParaRPr sz="15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the gunman kill police</a:t>
            </a: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    	-&gt; ROUGE-L  Recall = 2/5 = </a:t>
            </a:r>
            <a:r>
              <a:rPr lang="de-DE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   -&gt; longest sequence: </a:t>
            </a:r>
            <a:r>
              <a:rPr lang="de-DE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the gunman</a:t>
            </a:r>
            <a:endParaRPr sz="15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/>
            </a:br>
            <a:endParaRPr sz="1400"/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= police killed the gunman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Y1 = police kill the gunman    	-&gt; ROUGE-L (bei β=1) = 3/4 = 0,75 -&gt; longest sequence: police the gunman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Y2 = the gunman kill police    	-&gt; ROUGE-L (bei β=1) = 2/4 = 0,5   -&gt; longest sequence: the gunman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d6945c7c1d_4_7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255" name="Google Shape;255;gd6945c7c1d_4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25" y="1879089"/>
            <a:ext cx="8627999" cy="543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a291dbf8c_0_4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Agenda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ca291dbf8c_0_4"/>
          <p:cNvSpPr txBox="1"/>
          <p:nvPr>
            <p:ph idx="1" type="body"/>
          </p:nvPr>
        </p:nvSpPr>
        <p:spPr>
          <a:xfrm>
            <a:off x="1094550" y="1400725"/>
            <a:ext cx="7043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rabicPeriod"/>
            </a:pPr>
            <a:r>
              <a:rPr lang="de-DE" sz="2800">
                <a:solidFill>
                  <a:srgbClr val="FFFFFF"/>
                </a:solidFill>
              </a:rPr>
              <a:t>Mission, Approach and Results</a:t>
            </a:r>
            <a:endParaRPr sz="2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-387350" lvl="0" marL="45720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rabicPeriod"/>
            </a:pPr>
            <a:r>
              <a:rPr lang="de-DE" sz="2800">
                <a:solidFill>
                  <a:srgbClr val="FFFFFF"/>
                </a:solidFill>
              </a:rPr>
              <a:t>Technical Details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69" name="Google Shape;69;gca291dbf8c_0_4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6945c7c1d_0_124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BL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EU-1 Precision</a:t>
            </a:r>
            <a:endParaRPr/>
          </a:p>
        </p:txBody>
      </p:sp>
      <p:sp>
        <p:nvSpPr>
          <p:cNvPr id="262" name="Google Shape;262;gd6945c7c1d_0_124"/>
          <p:cNvSpPr txBox="1"/>
          <p:nvPr>
            <p:ph idx="1" type="body"/>
          </p:nvPr>
        </p:nvSpPr>
        <p:spPr>
          <a:xfrm>
            <a:off x="258000" y="1155475"/>
            <a:ext cx="8264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Measures the matching of words (unigrams, 1-grams) between reference and candidate sentence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/>
            </a:br>
            <a:r>
              <a:rPr lang="de-DE" sz="1400"/>
              <a:t>perfect match = 1, no match = 0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/>
            </a:br>
            <a:r>
              <a:rPr lang="de-DE" sz="1400"/>
              <a:t>Example:</a:t>
            </a:r>
            <a:br>
              <a:rPr lang="de-DE" sz="1400"/>
            </a:b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Reference sentence: </a:t>
            </a:r>
            <a:r>
              <a:rPr lang="de-DE" sz="1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 killed the gunman yesterday</a:t>
            </a:r>
            <a:br>
              <a:rPr lang="de-DE" sz="1500">
                <a:latin typeface="Calibri"/>
                <a:ea typeface="Calibri"/>
                <a:cs typeface="Calibri"/>
                <a:sym typeface="Calibri"/>
              </a:rPr>
            </a:b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Candidate sentences: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 kill the gunman</a:t>
            </a: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    	-&gt; ROUGE-L Recall  = 3/5 = </a:t>
            </a:r>
            <a:r>
              <a:rPr lang="de-DE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   -&gt; overlaping words: </a:t>
            </a:r>
            <a:r>
              <a:rPr lang="de-DE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police, the, gunman</a:t>
            </a:r>
            <a:endParaRPr sz="15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the gunman kill police</a:t>
            </a: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    	-&gt; ROUGE-L  Recall = 3/5 = </a:t>
            </a:r>
            <a:r>
              <a:rPr lang="de-DE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   -&gt; overlaping: </a:t>
            </a:r>
            <a:r>
              <a:rPr lang="de-DE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police, the, gunman</a:t>
            </a:r>
            <a:endParaRPr sz="15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/>
            </a:br>
            <a:endParaRPr sz="1400"/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= police killed the gunman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Y1 = police kill the gunman    	-&gt; ROUGE-L (bei β=1) = 3/4 = 0,75 -&gt; longest sequence: police the gunman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Y2 = the gunman kill police    	-&gt; ROUGE-L (bei β=1) = 2/4 = 0,5   -&gt; longest sequence: the gunman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d6945c7c1d_0_124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264" name="Google Shape;264;gd6945c7c1d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37" y="1853700"/>
            <a:ext cx="8561024" cy="5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"/>
          <p:cNvSpPr txBox="1"/>
          <p:nvPr>
            <p:ph idx="1" type="body"/>
          </p:nvPr>
        </p:nvSpPr>
        <p:spPr>
          <a:xfrm>
            <a:off x="89011" y="1612828"/>
            <a:ext cx="8628096" cy="7866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7200">
                <a:solidFill>
                  <a:schemeClr val="dk2"/>
                </a:solidFill>
              </a:rPr>
              <a:t>BACKUP</a:t>
            </a:r>
            <a:endParaRPr sz="7200">
              <a:solidFill>
                <a:schemeClr val="dk2"/>
              </a:solidFill>
            </a:endParaRPr>
          </a:p>
        </p:txBody>
      </p:sp>
      <p:sp>
        <p:nvSpPr>
          <p:cNvPr id="270" name="Google Shape;270;p5"/>
          <p:cNvSpPr txBox="1"/>
          <p:nvPr>
            <p:ph idx="12" type="sldNum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a291dbf8c_0_67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Where we run? /  Kaggle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ca291dbf8c_0_67"/>
          <p:cNvSpPr txBox="1"/>
          <p:nvPr>
            <p:ph idx="1" type="body"/>
          </p:nvPr>
        </p:nvSpPr>
        <p:spPr>
          <a:xfrm>
            <a:off x="257125" y="1215699"/>
            <a:ext cx="8628000" cy="29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00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Kaggle Dataset for Images</a:t>
            </a:r>
            <a:endParaRPr/>
          </a:p>
          <a:p>
            <a:pPr indent="-317500" lvl="0" marL="45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Version in Background</a:t>
            </a:r>
            <a:endParaRPr/>
          </a:p>
          <a:p>
            <a:pPr indent="-317500" lvl="0" marL="45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Private Data 100 GB</a:t>
            </a:r>
            <a:endParaRPr/>
          </a:p>
          <a:p>
            <a:pPr indent="-317500" lvl="0" marL="45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GPU 41 hrs per week</a:t>
            </a:r>
            <a:endParaRPr/>
          </a:p>
          <a:p>
            <a:pPr indent="-317500" lvl="0" marL="45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TPU 30 hrs per week</a:t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77" name="Google Shape;277;gca291dbf8c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7400" y="1338925"/>
            <a:ext cx="4074925" cy="22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ca291dbf8c_0_67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a291dbf8c_2_33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Development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ca291dbf8c_2_33"/>
          <p:cNvSpPr txBox="1"/>
          <p:nvPr>
            <p:ph idx="1" type="body"/>
          </p:nvPr>
        </p:nvSpPr>
        <p:spPr>
          <a:xfrm>
            <a:off x="514400" y="1171850"/>
            <a:ext cx="8370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00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Python ML and Deep Learning Tools</a:t>
            </a:r>
            <a:br>
              <a:rPr lang="de-DE"/>
            </a:br>
            <a:endParaRPr/>
          </a:p>
          <a:p>
            <a:pPr indent="-3175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Development Environments</a:t>
            </a:r>
            <a:endParaRPr/>
          </a:p>
          <a:p>
            <a:pPr indent="-317500" lvl="0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Kaggle Notebooks and Dataframe</a:t>
            </a:r>
            <a:endParaRPr/>
          </a:p>
          <a:p>
            <a:pPr indent="-317500" lvl="0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Local Jupyter Lab</a:t>
            </a:r>
            <a:endParaRPr/>
          </a:p>
          <a:p>
            <a:pPr indent="-317500" lvl="0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Local Visual Studio Code</a:t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ca291dbf8c_2_33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291dbf8c_1_24"/>
          <p:cNvSpPr txBox="1"/>
          <p:nvPr>
            <p:ph type="title"/>
          </p:nvPr>
        </p:nvSpPr>
        <p:spPr>
          <a:xfrm>
            <a:off x="257127" y="1238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Management of Artefacts</a:t>
            </a:r>
            <a:endParaRPr/>
          </a:p>
        </p:txBody>
      </p:sp>
      <p:sp>
        <p:nvSpPr>
          <p:cNvPr id="293" name="Google Shape;293;gca291dbf8c_1_24"/>
          <p:cNvSpPr txBox="1"/>
          <p:nvPr>
            <p:ph idx="1" type="body"/>
          </p:nvPr>
        </p:nvSpPr>
        <p:spPr>
          <a:xfrm>
            <a:off x="628825" y="971550"/>
            <a:ext cx="82572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Git-Hub</a:t>
            </a:r>
            <a:endParaRPr/>
          </a:p>
          <a:p>
            <a:pPr indent="-317500" lvl="0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Source code</a:t>
            </a:r>
            <a:endParaRPr/>
          </a:p>
          <a:p>
            <a:pPr indent="-317500" lvl="0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Small data files (up to 25 MB)</a:t>
            </a:r>
            <a:br>
              <a:rPr lang="de-DE"/>
            </a:b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Google-Drive</a:t>
            </a:r>
            <a:endParaRPr/>
          </a:p>
          <a:p>
            <a:pPr indent="-317500" lvl="0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M5 Model files</a:t>
            </a:r>
            <a:endParaRPr/>
          </a:p>
          <a:p>
            <a:pPr indent="-317500" lvl="0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Presentation</a:t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ca291dbf8c_1_24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a291dbf8c_2_17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Preprocessing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ca291dbf8c_2_17"/>
          <p:cNvSpPr txBox="1"/>
          <p:nvPr>
            <p:ph idx="1" type="body"/>
          </p:nvPr>
        </p:nvSpPr>
        <p:spPr>
          <a:xfrm>
            <a:off x="485753" y="860116"/>
            <a:ext cx="8628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Jupyter Notebooks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Using downloaded file for looping all movies of  </a:t>
            </a:r>
            <a:br>
              <a:rPr lang="de-DE"/>
            </a:br>
            <a:r>
              <a:rPr lang="de-DE"/>
              <a:t>Movie-Poster-Database (TMDb)</a:t>
            </a:r>
            <a:br>
              <a:rPr lang="de-DE"/>
            </a:b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Fetching movie metadata using the API of TMDb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Fetching movie posters (JPG images) via TMDb API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Storage of resulting data frames for train- and test sets </a:t>
            </a:r>
            <a:br>
              <a:rPr lang="de-DE"/>
            </a:br>
            <a:r>
              <a:rPr lang="de-DE"/>
              <a:t>in parquet files</a:t>
            </a:r>
            <a:br>
              <a:rPr lang="de-DE"/>
            </a:b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Storage of images to Google-Drive and Kaggle dataset</a:t>
            </a:r>
            <a:endParaRPr/>
          </a:p>
        </p:txBody>
      </p:sp>
      <p:sp>
        <p:nvSpPr>
          <p:cNvPr id="302" name="Google Shape;302;gca291dbf8c_2_17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a291dbf8c_2_26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Modeling</a:t>
            </a:r>
            <a:endParaRPr/>
          </a:p>
        </p:txBody>
      </p:sp>
      <p:sp>
        <p:nvSpPr>
          <p:cNvPr id="309" name="Google Shape;309;gca291dbf8c_2_26"/>
          <p:cNvSpPr txBox="1"/>
          <p:nvPr>
            <p:ph idx="1" type="body"/>
          </p:nvPr>
        </p:nvSpPr>
        <p:spPr>
          <a:xfrm>
            <a:off x="813200" y="1195825"/>
            <a:ext cx="8071800" cy="23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00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Keras API</a:t>
            </a:r>
            <a:endParaRPr/>
          </a:p>
          <a:p>
            <a:pPr indent="-31750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Keras ImageDataGenerator and custom implementation</a:t>
            </a:r>
            <a:br>
              <a:rPr lang="de-DE"/>
            </a:br>
            <a:r>
              <a:rPr lang="de-DE" sz="1700"/>
              <a:t>Resized images e.g. 299x299x3</a:t>
            </a:r>
            <a:endParaRPr/>
          </a:p>
        </p:txBody>
      </p:sp>
      <p:sp>
        <p:nvSpPr>
          <p:cNvPr id="310" name="Google Shape;310;gca291dbf8c_2_26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a291dbf8c_0_13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Mission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ca291dbf8c_0_13"/>
          <p:cNvSpPr txBox="1"/>
          <p:nvPr>
            <p:ph idx="1" type="body"/>
          </p:nvPr>
        </p:nvSpPr>
        <p:spPr>
          <a:xfrm>
            <a:off x="1604050" y="2618475"/>
            <a:ext cx="72579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-DE" sz="2800">
                <a:solidFill>
                  <a:srgbClr val="00FFFF"/>
                </a:solidFill>
              </a:rPr>
              <a:t>Build up an Model for captioning pictures!</a:t>
            </a:r>
            <a:br>
              <a:rPr lang="de-DE">
                <a:solidFill>
                  <a:srgbClr val="00FFFF"/>
                </a:solidFill>
              </a:rPr>
            </a:br>
            <a:endParaRPr>
              <a:solidFill>
                <a:srgbClr val="00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300"/>
            </a:br>
            <a:endParaRPr sz="1300"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br>
              <a:rPr lang="de-DE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gca291dbf8c_0_13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77" name="Google Shape;77;gca291dbf8c_0_13" title="sdfsdf"/>
          <p:cNvPicPr preferRelativeResize="0"/>
          <p:nvPr/>
        </p:nvPicPr>
        <p:blipFill rotWithShape="1">
          <a:blip r:embed="rId3">
            <a:alphaModFix/>
          </a:blip>
          <a:srcRect b="4825" l="6384" r="0" t="0"/>
          <a:stretch/>
        </p:blipFill>
        <p:spPr>
          <a:xfrm>
            <a:off x="202300" y="1098225"/>
            <a:ext cx="2058775" cy="13255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ca291dbf8c_0_13"/>
          <p:cNvSpPr txBox="1"/>
          <p:nvPr/>
        </p:nvSpPr>
        <p:spPr>
          <a:xfrm>
            <a:off x="202300" y="654900"/>
            <a:ext cx="2058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dog wearing the number 8 leads in a dog race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" name="Google Shape;79;gca291dbf8c_0_13"/>
          <p:cNvPicPr preferRelativeResize="0"/>
          <p:nvPr/>
        </p:nvPicPr>
        <p:blipFill rotWithShape="1">
          <a:blip r:embed="rId4">
            <a:alphaModFix/>
          </a:blip>
          <a:srcRect b="4348" l="8917" r="0" t="1329"/>
          <a:stretch/>
        </p:blipFill>
        <p:spPr>
          <a:xfrm>
            <a:off x="7452861" y="828514"/>
            <a:ext cx="1340824" cy="16090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ca291dbf8c_0_13"/>
          <p:cNvSpPr txBox="1"/>
          <p:nvPr/>
        </p:nvSpPr>
        <p:spPr>
          <a:xfrm>
            <a:off x="7415775" y="151550"/>
            <a:ext cx="14388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man in swim trunks hits a ball with a paddle , while on the beach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1" name="Google Shape;81;gca291dbf8c_0_13"/>
          <p:cNvGrpSpPr/>
          <p:nvPr/>
        </p:nvGrpSpPr>
        <p:grpSpPr>
          <a:xfrm>
            <a:off x="223785" y="2767506"/>
            <a:ext cx="1165654" cy="2256045"/>
            <a:chOff x="4703200" y="832138"/>
            <a:chExt cx="1936625" cy="4316138"/>
          </a:xfrm>
        </p:grpSpPr>
        <p:pic>
          <p:nvPicPr>
            <p:cNvPr id="82" name="Google Shape;82;gca291dbf8c_0_13"/>
            <p:cNvPicPr preferRelativeResize="0"/>
            <p:nvPr/>
          </p:nvPicPr>
          <p:blipFill rotWithShape="1">
            <a:blip r:embed="rId5">
              <a:alphaModFix/>
            </a:blip>
            <a:srcRect b="4110" l="9730" r="0" t="2036"/>
            <a:stretch/>
          </p:blipFill>
          <p:spPr>
            <a:xfrm>
              <a:off x="4703200" y="832138"/>
              <a:ext cx="1936625" cy="2870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gca291dbf8c_0_13"/>
            <p:cNvSpPr txBox="1"/>
            <p:nvPr/>
          </p:nvSpPr>
          <p:spPr>
            <a:xfrm>
              <a:off x="4782450" y="3758375"/>
              <a:ext cx="1778100" cy="138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 girl with a nose ring , earring and Mohawk</a:t>
              </a:r>
              <a:endParaRPr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4" name="Google Shape;84;gca291dbf8c_0_13"/>
          <p:cNvGrpSpPr/>
          <p:nvPr/>
        </p:nvGrpSpPr>
        <p:grpSpPr>
          <a:xfrm>
            <a:off x="2007719" y="3238275"/>
            <a:ext cx="1717656" cy="1771687"/>
            <a:chOff x="2462769" y="3055063"/>
            <a:chExt cx="1717656" cy="1771687"/>
          </a:xfrm>
        </p:grpSpPr>
        <p:pic>
          <p:nvPicPr>
            <p:cNvPr id="85" name="Google Shape;85;gca291dbf8c_0_13"/>
            <p:cNvPicPr preferRelativeResize="0"/>
            <p:nvPr/>
          </p:nvPicPr>
          <p:blipFill rotWithShape="1">
            <a:blip r:embed="rId6">
              <a:alphaModFix/>
            </a:blip>
            <a:srcRect b="6976" l="6331" r="0" t="0"/>
            <a:stretch/>
          </p:blipFill>
          <p:spPr>
            <a:xfrm>
              <a:off x="2462781" y="3055063"/>
              <a:ext cx="1717644" cy="1168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gca291dbf8c_0_13"/>
            <p:cNvSpPr txBox="1"/>
            <p:nvPr/>
          </p:nvSpPr>
          <p:spPr>
            <a:xfrm>
              <a:off x="2462769" y="4309550"/>
              <a:ext cx="16710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 man riding a purple snowmobile</a:t>
              </a:r>
              <a:endParaRPr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87" name="Google Shape;87;gca291dbf8c_0_13"/>
          <p:cNvPicPr preferRelativeResize="0"/>
          <p:nvPr/>
        </p:nvPicPr>
        <p:blipFill rotWithShape="1">
          <a:blip r:embed="rId7">
            <a:alphaModFix/>
          </a:blip>
          <a:srcRect b="5523" l="14442" r="0" t="4806"/>
          <a:stretch/>
        </p:blipFill>
        <p:spPr>
          <a:xfrm>
            <a:off x="2762916" y="796123"/>
            <a:ext cx="1069978" cy="160909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ca291dbf8c_0_13"/>
          <p:cNvSpPr txBox="1"/>
          <p:nvPr/>
        </p:nvSpPr>
        <p:spPr>
          <a:xfrm>
            <a:off x="2731320" y="271606"/>
            <a:ext cx="1101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baseball player runs on the field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9" name="Google Shape;89;gca291dbf8c_0_13"/>
          <p:cNvGrpSpPr/>
          <p:nvPr/>
        </p:nvGrpSpPr>
        <p:grpSpPr>
          <a:xfrm>
            <a:off x="4308350" y="3390675"/>
            <a:ext cx="1717650" cy="1616138"/>
            <a:chOff x="4232150" y="3009675"/>
            <a:chExt cx="1717650" cy="1616138"/>
          </a:xfrm>
        </p:grpSpPr>
        <p:pic>
          <p:nvPicPr>
            <p:cNvPr id="90" name="Google Shape;90;gca291dbf8c_0_13"/>
            <p:cNvPicPr preferRelativeResize="0"/>
            <p:nvPr/>
          </p:nvPicPr>
          <p:blipFill rotWithShape="1">
            <a:blip r:embed="rId8">
              <a:alphaModFix/>
            </a:blip>
            <a:srcRect b="7881" l="7183" r="0" t="4934"/>
            <a:stretch/>
          </p:blipFill>
          <p:spPr>
            <a:xfrm>
              <a:off x="4232150" y="3009675"/>
              <a:ext cx="1717650" cy="1098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gca291dbf8c_0_13"/>
            <p:cNvSpPr txBox="1"/>
            <p:nvPr/>
          </p:nvSpPr>
          <p:spPr>
            <a:xfrm>
              <a:off x="4255469" y="4108613"/>
              <a:ext cx="16710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 little girl in a pink hat holds a camera to her face</a:t>
              </a:r>
              <a:endParaRPr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2" name="Google Shape;92;gca291dbf8c_0_13"/>
          <p:cNvGrpSpPr/>
          <p:nvPr/>
        </p:nvGrpSpPr>
        <p:grpSpPr>
          <a:xfrm>
            <a:off x="6710776" y="3212663"/>
            <a:ext cx="1816500" cy="1667375"/>
            <a:chOff x="6694351" y="3009675"/>
            <a:chExt cx="1816500" cy="1667375"/>
          </a:xfrm>
        </p:grpSpPr>
        <p:pic>
          <p:nvPicPr>
            <p:cNvPr id="93" name="Google Shape;93;gca291dbf8c_0_13"/>
            <p:cNvPicPr preferRelativeResize="0"/>
            <p:nvPr/>
          </p:nvPicPr>
          <p:blipFill rotWithShape="1">
            <a:blip r:embed="rId9">
              <a:alphaModFix/>
            </a:blip>
            <a:srcRect b="8005" l="8925" r="0" t="5067"/>
            <a:stretch/>
          </p:blipFill>
          <p:spPr>
            <a:xfrm>
              <a:off x="6694375" y="3009675"/>
              <a:ext cx="1816475" cy="11843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gca291dbf8c_0_13"/>
            <p:cNvSpPr txBox="1"/>
            <p:nvPr/>
          </p:nvSpPr>
          <p:spPr>
            <a:xfrm>
              <a:off x="6694351" y="4159850"/>
              <a:ext cx="18165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 girl is on the sidewalk looking at a white van in the street </a:t>
              </a:r>
              <a:endParaRPr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95" name="Google Shape;95;gca291dbf8c_0_13"/>
          <p:cNvPicPr preferRelativeResize="0"/>
          <p:nvPr/>
        </p:nvPicPr>
        <p:blipFill rotWithShape="1">
          <a:blip r:embed="rId10">
            <a:alphaModFix/>
          </a:blip>
          <a:srcRect b="8110" l="7348" r="3357" t="3830"/>
          <a:stretch/>
        </p:blipFill>
        <p:spPr>
          <a:xfrm>
            <a:off x="4627574" y="872325"/>
            <a:ext cx="2058776" cy="138271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ca291dbf8c_0_13"/>
          <p:cNvSpPr txBox="1"/>
          <p:nvPr/>
        </p:nvSpPr>
        <p:spPr>
          <a:xfrm>
            <a:off x="4627512" y="350050"/>
            <a:ext cx="2058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gondola is steered through the canals with other boats around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a291dbf8c_0_28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Solution Context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ca291dbf8c_0_28"/>
          <p:cNvSpPr txBox="1"/>
          <p:nvPr>
            <p:ph idx="1" type="body"/>
          </p:nvPr>
        </p:nvSpPr>
        <p:spPr>
          <a:xfrm>
            <a:off x="1036175" y="822975"/>
            <a:ext cx="79032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3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de-DE">
                <a:solidFill>
                  <a:srgbClr val="FFFFFF"/>
                </a:solidFill>
              </a:rPr>
              <a:t>Encoder-Decoder Architecture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3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de-DE"/>
              <a:t>flickr 8k data collection</a:t>
            </a:r>
            <a:endParaRPr/>
          </a:p>
          <a:p>
            <a:pPr indent="-317500" lvl="0" marL="457200" rtl="0" algn="l">
              <a:lnSpc>
                <a:spcPct val="3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de-DE"/>
              <a:t>ROUGE-L Recall and BLEU-1 Precision metrics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3" name="Google Shape;103;gca291dbf8c_0_28"/>
          <p:cNvSpPr txBox="1"/>
          <p:nvPr/>
        </p:nvSpPr>
        <p:spPr>
          <a:xfrm>
            <a:off x="156575" y="4703625"/>
            <a:ext cx="73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https://kobiso.github.io/Computer-Vision-Leaderboard/imagenet.html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ca291dbf8c_0_28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d6945c7c1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25" y="904724"/>
            <a:ext cx="8627999" cy="3454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d6945c7c1d_0_7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Encoder-Decoder Architecture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6945c7c1d_0_7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2" name="Google Shape;112;gd6945c7c1d_0_7"/>
          <p:cNvSpPr txBox="1"/>
          <p:nvPr>
            <p:ph idx="1" type="body"/>
          </p:nvPr>
        </p:nvSpPr>
        <p:spPr>
          <a:xfrm>
            <a:off x="2136950" y="3950925"/>
            <a:ext cx="64539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de-DE">
                <a:solidFill>
                  <a:schemeClr val="dk1"/>
                </a:solidFill>
              </a:rPr>
              <a:t>Encoder - Part (CNN)                        Decoder - Part  (RNN)</a:t>
            </a:r>
            <a:br>
              <a:rPr lang="de-DE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13" name="Google Shape;113;gd6945c7c1d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75" y="1963375"/>
            <a:ext cx="847525" cy="120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d6945c7c1d_0_7"/>
          <p:cNvSpPr txBox="1"/>
          <p:nvPr/>
        </p:nvSpPr>
        <p:spPr>
          <a:xfrm>
            <a:off x="7916025" y="2219650"/>
            <a:ext cx="720900" cy="7266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baseball player runs on the field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" name="Google Shape;115;gd6945c7c1d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6975" y="2446650"/>
            <a:ext cx="528375" cy="3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d6945c7c1d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5050" y="2446650"/>
            <a:ext cx="528375" cy="3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6945c7c1d_0_14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flickr 8k data collection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d6945c7c1d_0_14"/>
          <p:cNvSpPr txBox="1"/>
          <p:nvPr>
            <p:ph idx="1" type="body"/>
          </p:nvPr>
        </p:nvSpPr>
        <p:spPr>
          <a:xfrm>
            <a:off x="4627525" y="1573225"/>
            <a:ext cx="42720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8,091 JPG-ecoded color pictures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Each picture has labeled by </a:t>
            </a:r>
            <a:br>
              <a:rPr lang="de-DE"/>
            </a:br>
            <a:r>
              <a:rPr lang="de-DE"/>
              <a:t>five captions (sentences)</a:t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" name="Google Shape;123;gd6945c7c1d_0_14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24" name="Google Shape;124;gd6945c7c1d_0_14"/>
          <p:cNvPicPr preferRelativeResize="0"/>
          <p:nvPr/>
        </p:nvPicPr>
        <p:blipFill rotWithShape="1">
          <a:blip r:embed="rId3">
            <a:alphaModFix/>
          </a:blip>
          <a:srcRect b="0" l="0" r="0" t="4434"/>
          <a:stretch/>
        </p:blipFill>
        <p:spPr>
          <a:xfrm>
            <a:off x="419000" y="934550"/>
            <a:ext cx="3890900" cy="33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6945c7c1d_0_22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Example Picture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d6945c7c1d_0_22"/>
          <p:cNvSpPr txBox="1"/>
          <p:nvPr>
            <p:ph idx="1" type="body"/>
          </p:nvPr>
        </p:nvSpPr>
        <p:spPr>
          <a:xfrm>
            <a:off x="3154375" y="760400"/>
            <a:ext cx="59082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Reference captions:</a:t>
            </a:r>
            <a:br>
              <a:rPr lang="de-DE"/>
            </a:br>
            <a:endParaRPr/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A baseball hitter holding a bat falling down .</a:t>
            </a:r>
            <a:br>
              <a:rPr lang="de-DE" sz="1300"/>
            </a:br>
            <a:endParaRPr sz="13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Baseball player runs on the field .</a:t>
            </a:r>
            <a:br>
              <a:rPr lang="de-DE" sz="1300"/>
            </a:br>
            <a:endParaRPr sz="13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A boy at bat playing a baseball game falls to the ground while onlookers watch .</a:t>
            </a:r>
            <a:br>
              <a:rPr lang="de-DE" sz="1300"/>
            </a:br>
            <a:endParaRPr sz="13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A child in a uniform is falling to the ground with a bat in his or her hand .</a:t>
            </a:r>
            <a:br>
              <a:rPr lang="de-DE" sz="1300"/>
            </a:br>
            <a:endParaRPr sz="13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This baseball player, dressed in red and white uniform and holding a bat, is falling after being hit by a pitch .</a:t>
            </a:r>
            <a:endParaRPr sz="1300"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br>
              <a:rPr lang="de-DE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d6945c7c1d_0_22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32" name="Google Shape;132;gd6945c7c1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25" y="676125"/>
            <a:ext cx="2868750" cy="4089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6945c7c1d_0_73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Metrics</a:t>
            </a:r>
            <a:endParaRPr/>
          </a:p>
        </p:txBody>
      </p:sp>
      <p:sp>
        <p:nvSpPr>
          <p:cNvPr id="139" name="Google Shape;139;gd6945c7c1d_0_73"/>
          <p:cNvSpPr txBox="1"/>
          <p:nvPr>
            <p:ph idx="1" type="body"/>
          </p:nvPr>
        </p:nvSpPr>
        <p:spPr>
          <a:xfrm>
            <a:off x="405625" y="4688875"/>
            <a:ext cx="8555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100"/>
              <a:t>*   Recall: related to the number of words in reference sentence       **  Precision: related to the number words in of candidate sentence</a:t>
            </a:r>
            <a:endParaRPr sz="2000"/>
          </a:p>
        </p:txBody>
      </p:sp>
      <p:sp>
        <p:nvSpPr>
          <p:cNvPr id="140" name="Google Shape;140;gd6945c7c1d_0_73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41" name="Google Shape;141;gd6945c7c1d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3675" y="233025"/>
            <a:ext cx="1561449" cy="108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d6945c7c1d_0_73"/>
          <p:cNvSpPr txBox="1"/>
          <p:nvPr>
            <p:ph idx="1" type="body"/>
          </p:nvPr>
        </p:nvSpPr>
        <p:spPr>
          <a:xfrm>
            <a:off x="807100" y="594375"/>
            <a:ext cx="65796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ROUGE-L  Recall*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Measures the longest matching sequence of words between reference and candidate sentence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rgbClr val="FFFFFF"/>
                </a:solidFill>
              </a:rPr>
              <a:t>perfect match = 1   |   0 = no match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43" name="Google Shape;143;gd6945c7c1d_0_73"/>
          <p:cNvSpPr txBox="1"/>
          <p:nvPr>
            <p:ph idx="1" type="body"/>
          </p:nvPr>
        </p:nvSpPr>
        <p:spPr>
          <a:xfrm>
            <a:off x="959500" y="2183150"/>
            <a:ext cx="6579600" cy="25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300"/>
              <a:t>      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</a:t>
            </a:r>
            <a:endParaRPr sz="3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BLEU-1 Precision**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Measures the matching of words (unigrams, 1-grams) between reference and candidate sentence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400"/>
              <a:t>perfect match = 1   |   0 = no match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6945c7c1d_0_0"/>
          <p:cNvSpPr txBox="1"/>
          <p:nvPr>
            <p:ph type="title"/>
          </p:nvPr>
        </p:nvSpPr>
        <p:spPr>
          <a:xfrm>
            <a:off x="258002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Our Approach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d6945c7c1d_0_0"/>
          <p:cNvSpPr txBox="1"/>
          <p:nvPr>
            <p:ph idx="1" type="body"/>
          </p:nvPr>
        </p:nvSpPr>
        <p:spPr>
          <a:xfrm>
            <a:off x="311475" y="1051575"/>
            <a:ext cx="8832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/>
              <a:t>Planning architecture high level and do researches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/>
              <a:t>Build up Baseline model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>
                <a:solidFill>
                  <a:srgbClr val="FFFFFF"/>
                </a:solidFill>
              </a:rPr>
              <a:t>Create custom function for ROUGE-L and BLEU-1 calculation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Preprocessing text sentences (lower case, special characters)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>
                <a:solidFill>
                  <a:srgbClr val="FFFFFF"/>
                </a:solidFill>
              </a:rPr>
              <a:t>Model generation iterations:</a:t>
            </a:r>
            <a:endParaRPr>
              <a:solidFill>
                <a:srgbClr val="FFFFFF"/>
              </a:solidFill>
            </a:endParaRPr>
          </a:p>
          <a:p>
            <a:pPr indent="-228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de-DE">
                <a:solidFill>
                  <a:srgbClr val="FFFFFF"/>
                </a:solidFill>
              </a:rPr>
              <a:t>Preprocessing Pictures and CNN features for RNN input</a:t>
            </a:r>
            <a:endParaRPr>
              <a:solidFill>
                <a:srgbClr val="FFFFFF"/>
              </a:solidFill>
            </a:endParaRPr>
          </a:p>
          <a:p>
            <a:pPr indent="-228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de-DE">
                <a:solidFill>
                  <a:srgbClr val="FFFFFF"/>
                </a:solidFill>
              </a:rPr>
              <a:t>Running trainings and predictions</a:t>
            </a:r>
            <a:endParaRPr>
              <a:solidFill>
                <a:srgbClr val="FFFFFF"/>
              </a:solidFill>
            </a:endParaRPr>
          </a:p>
          <a:p>
            <a:pPr indent="-228600" lvl="1" marL="9144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de-DE"/>
              <a:t>Build up further models or change hyper-parameters of existing models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0" name="Google Shape;150;gd6945c7c1d_0_0"/>
          <p:cNvSpPr txBox="1"/>
          <p:nvPr/>
        </p:nvSpPr>
        <p:spPr>
          <a:xfrm>
            <a:off x="156575" y="4703625"/>
            <a:ext cx="73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https://kobiso.github.io/Computer-Vision-Leaderboard/imagenet.html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d6945c7c1d_0_0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Sec Mastertemplate Keynote">
  <a:themeElements>
    <a:clrScheme name="Telekom Screenfarben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Taprogge, Moritz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0x0101005C20CA6DDF244D888A27BAB14745BAC1005346A1250844584D9A09AE0699B5E170</vt:lpwstr>
  </property>
</Properties>
</file>